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handoutMasterIdLst>
    <p:handoutMasterId r:id="rId12"/>
  </p:handoutMasterIdLst>
  <p:sldIdLst>
    <p:sldId id="256" r:id="rId2"/>
    <p:sldId id="276" r:id="rId3"/>
    <p:sldId id="286" r:id="rId4"/>
    <p:sldId id="265" r:id="rId5"/>
    <p:sldId id="277" r:id="rId6"/>
    <p:sldId id="275" r:id="rId7"/>
    <p:sldId id="279" r:id="rId8"/>
    <p:sldId id="266" r:id="rId9"/>
    <p:sldId id="27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2" autoAdjust="0"/>
    <p:restoredTop sz="94626"/>
  </p:normalViewPr>
  <p:slideViewPr>
    <p:cSldViewPr snapToGrid="0">
      <p:cViewPr varScale="1">
        <p:scale>
          <a:sx n="113" d="100"/>
          <a:sy n="113" d="100"/>
        </p:scale>
        <p:origin x="336" y="102"/>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18"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12/17/2022</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12/17/2022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6</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8</a:t>
            </a:fld>
            <a:endParaRPr lang="en-US" dirty="0"/>
          </a:p>
        </p:txBody>
      </p:sp>
    </p:spTree>
    <p:extLst>
      <p:ext uri="{BB962C8B-B14F-4D97-AF65-F5344CB8AC3E}">
        <p14:creationId xmlns:p14="http://schemas.microsoft.com/office/powerpoint/2010/main" val="484782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9</a:t>
            </a:fld>
            <a:endParaRPr lang="en-US" dirty="0"/>
          </a:p>
        </p:txBody>
      </p:sp>
    </p:spTree>
    <p:extLst>
      <p:ext uri="{BB962C8B-B14F-4D97-AF65-F5344CB8AC3E}">
        <p14:creationId xmlns:p14="http://schemas.microsoft.com/office/powerpoint/2010/main" val="325735865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image" Target="../media/image9.png"/><Relationship Id="rId5" Type="http://schemas.microsoft.com/office/2007/relationships/hdphoto" Target="../media/hdphoto8.wdp"/><Relationship Id="rId4" Type="http://schemas.openxmlformats.org/officeDocument/2006/relationships/image" Target="../media/image8.png"/><Relationship Id="rId9" Type="http://schemas.microsoft.com/office/2007/relationships/hdphoto" Target="../media/hdphoto10.wdp"/></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www.fortify.com.a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13.png"/><Relationship Id="rId4" Type="http://schemas.microsoft.com/office/2007/relationships/hdphoto" Target="../media/hdphoto1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hyperlink" Target="http://www.fortify.com.au/"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microsoft.com/office/2007/relationships/hdphoto" Target="../media/hdphoto13.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n-US" dirty="0"/>
              <a:t>Fortify</a:t>
            </a:r>
            <a:br>
              <a:rPr lang="en-US" dirty="0"/>
            </a:br>
            <a:endParaRPr lang="en-US" dirty="0"/>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a:lstStyle/>
          <a:p>
            <a:r>
              <a:rPr lang="en-US" dirty="0"/>
              <a:t>Matchmaking tool for experience</a:t>
            </a:r>
          </a:p>
        </p:txBody>
      </p:sp>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Who r we?</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471750" y="1720174"/>
            <a:ext cx="4872866" cy="3891067"/>
          </a:xfrm>
        </p:spPr>
        <p:txBody>
          <a:bodyPr/>
          <a:lstStyle/>
          <a:p>
            <a:pPr algn="just"/>
            <a:r>
              <a:rPr lang="en-US" dirty="0"/>
              <a:t>Fortify is a non-for-profit online platform which aims to bridge between underrepresented organizations and volunteering experts who will provide industry-standard cybersecurity services. Fortify works together with graduates and other IT professionals looking to build a stronger digital infrastructure for clients. By doing so, we create a range of employability opportunities and a resilient digital community.</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61250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413445" y="1253068"/>
            <a:ext cx="6034216" cy="689550"/>
          </a:xfrm>
        </p:spPr>
        <p:txBody>
          <a:bodyPr/>
          <a:lstStyle/>
          <a:p>
            <a:r>
              <a:rPr lang="en-US" dirty="0"/>
              <a:t>PRIMARY GOALS</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413445" y="2061150"/>
            <a:ext cx="6034216" cy="1085641"/>
          </a:xfrm>
        </p:spPr>
        <p:txBody>
          <a:bodyPr/>
          <a:lstStyle/>
          <a:p>
            <a:pPr>
              <a:lnSpc>
                <a:spcPct val="100000"/>
              </a:lnSpc>
              <a:tabLst>
                <a:tab pos="2865755" algn="ctr"/>
                <a:tab pos="5731510" algn="r"/>
              </a:tabLst>
            </a:pPr>
            <a:r>
              <a:rPr lang="en-AU" sz="1200" b="1" dirty="0">
                <a:effectLst/>
                <a:latin typeface="Calibri" panose="020F0502020204030204" pitchFamily="34" charset="0"/>
                <a:ea typeface="Calibri" panose="020F0502020204030204" pitchFamily="34" charset="0"/>
                <a:cs typeface="Times New Roman" panose="02020603050405020304" pitchFamily="18" charset="0"/>
              </a:rPr>
              <a:t>OUR VISION</a:t>
            </a:r>
            <a:r>
              <a:rPr lang="en-AU" sz="1200" b="1" dirty="0">
                <a:latin typeface="Calibri" panose="020F0502020204030204" pitchFamily="34" charset="0"/>
                <a:ea typeface="Calibri" panose="020F0502020204030204" pitchFamily="34" charset="0"/>
                <a:cs typeface="Times New Roman" panose="02020603050405020304" pitchFamily="18" charset="0"/>
              </a:rPr>
              <a:t> - </a:t>
            </a:r>
            <a:r>
              <a:rPr lang="en-AU" sz="1200" dirty="0">
                <a:effectLst/>
                <a:latin typeface="Calibri" panose="020F0502020204030204" pitchFamily="34" charset="0"/>
                <a:ea typeface="Calibri" panose="020F0502020204030204" pitchFamily="34" charset="0"/>
                <a:cs typeface="Times New Roman" panose="02020603050405020304" pitchFamily="18" charset="0"/>
              </a:rPr>
              <a:t>A world where we can use whitehat volunteers to combat cybercriminals.</a:t>
            </a:r>
          </a:p>
          <a:p>
            <a:pPr>
              <a:lnSpc>
                <a:spcPct val="100000"/>
              </a:lnSpc>
              <a:tabLst>
                <a:tab pos="2865755" algn="ctr"/>
                <a:tab pos="5731510" algn="r"/>
              </a:tabLst>
            </a:pPr>
            <a:r>
              <a:rPr lang="en-AU" sz="1200" b="1" dirty="0">
                <a:effectLst/>
                <a:latin typeface="Calibri" panose="020F0502020204030204" pitchFamily="34" charset="0"/>
                <a:ea typeface="Calibri" panose="020F0502020204030204" pitchFamily="34" charset="0"/>
                <a:cs typeface="Times New Roman" panose="02020603050405020304" pitchFamily="18" charset="0"/>
              </a:rPr>
              <a:t>OUR MISSION -</a:t>
            </a:r>
            <a:r>
              <a:rPr lang="en-AU" sz="1200" b="1" dirty="0">
                <a:latin typeface="Calibri" panose="020F0502020204030204" pitchFamily="34" charset="0"/>
                <a:ea typeface="Calibri" panose="020F0502020204030204" pitchFamily="34" charset="0"/>
                <a:cs typeface="Times New Roman" panose="02020603050405020304" pitchFamily="18" charset="0"/>
              </a:rPr>
              <a:t> </a:t>
            </a:r>
            <a:r>
              <a:rPr lang="en-AU" sz="1200" dirty="0">
                <a:effectLst/>
                <a:latin typeface="Calibri" panose="020F0502020204030204" pitchFamily="34" charset="0"/>
                <a:ea typeface="Calibri" panose="020F0502020204030204" pitchFamily="34" charset="0"/>
                <a:cs typeface="Times New Roman" panose="02020603050405020304" pitchFamily="18" charset="0"/>
              </a:rPr>
              <a:t>To ensure small organisations become more aware about their online responsibilities and are given access to relevant services and/or knowledge.</a:t>
            </a:r>
          </a:p>
          <a:p>
            <a:pPr>
              <a:tabLst>
                <a:tab pos="2865755" algn="ctr"/>
                <a:tab pos="5731510" algn="r"/>
              </a:tabLst>
            </a:pPr>
            <a:r>
              <a:rPr lang="en-AU" sz="1200" b="1" dirty="0">
                <a:effectLst/>
                <a:latin typeface="Calibri" panose="020F0502020204030204" pitchFamily="34" charset="0"/>
                <a:ea typeface="Calibri" panose="020F0502020204030204" pitchFamily="34" charset="0"/>
                <a:cs typeface="Times New Roman" panose="02020603050405020304" pitchFamily="18" charset="0"/>
              </a:rPr>
              <a:t>OUR AIMS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tabLst>
                <a:tab pos="2865755" algn="ctr"/>
                <a:tab pos="5731510" algn="r"/>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To provided well-equipped volunteers to the clients needs.</a:t>
            </a:r>
          </a:p>
          <a:p>
            <a:pPr marL="171450" indent="-171450">
              <a:buFont typeface="Arial" panose="020B0604020202020204" pitchFamily="34" charset="0"/>
              <a:buChar char="•"/>
              <a:tabLst>
                <a:tab pos="2865755" algn="ctr"/>
                <a:tab pos="5731510" algn="r"/>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To help victims recover, mange, store and respond to any cybercrimes.</a:t>
            </a:r>
          </a:p>
          <a:p>
            <a:pPr marL="171450" indent="-171450">
              <a:buFont typeface="Arial" panose="020B0604020202020204" pitchFamily="34" charset="0"/>
              <a:buChar char="•"/>
              <a:tabLst>
                <a:tab pos="2865755" algn="ctr"/>
                <a:tab pos="5731510" algn="r"/>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To provide industry-grade cybersecurity services as a non-for-profit org.</a:t>
            </a:r>
          </a:p>
          <a:p>
            <a:pPr marL="171450" indent="-171450">
              <a:buFont typeface="Arial" panose="020B0604020202020204" pitchFamily="34" charset="0"/>
              <a:buChar char="•"/>
              <a:tabLst>
                <a:tab pos="2865755" algn="ctr"/>
                <a:tab pos="5731510" algn="r"/>
              </a:tabLst>
            </a:pPr>
            <a:r>
              <a:rPr lang="en-AU" sz="1200" dirty="0">
                <a:effectLst/>
                <a:latin typeface="Calibri" panose="020F0502020204030204" pitchFamily="34" charset="0"/>
                <a:ea typeface="Calibri" panose="020F0502020204030204" pitchFamily="34" charset="0"/>
                <a:cs typeface="Times New Roman" panose="02020603050405020304" pitchFamily="18" charset="0"/>
              </a:rPr>
              <a:t>To communicate through effective training and services how ones organisation can safeguard itself.</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252161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p:txBody>
          <a:bodyPr/>
          <a:lstStyle/>
          <a:p>
            <a:r>
              <a:rPr lang="en-US" dirty="0"/>
              <a:t>We understand!</a:t>
            </a:r>
          </a:p>
        </p:txBody>
      </p:sp>
      <p:sp>
        <p:nvSpPr>
          <p:cNvPr id="95" name="Text Placeholder 94">
            <a:extLst>
              <a:ext uri="{FF2B5EF4-FFF2-40B4-BE49-F238E27FC236}">
                <a16:creationId xmlns:a16="http://schemas.microsoft.com/office/drawing/2014/main" id="{9C9924F1-3753-74B2-DDD5-B5340BB785AE}"/>
              </a:ext>
            </a:extLst>
          </p:cNvPr>
          <p:cNvSpPr>
            <a:spLocks noGrp="1"/>
          </p:cNvSpPr>
          <p:nvPr>
            <p:ph type="body" sz="quarter" idx="29"/>
          </p:nvPr>
        </p:nvSpPr>
        <p:spPr>
          <a:xfrm>
            <a:off x="847384" y="1833969"/>
            <a:ext cx="5257800" cy="1311566"/>
          </a:xfrm>
        </p:spPr>
        <p:txBody>
          <a:bodyPr/>
          <a:lstStyle/>
          <a:p>
            <a:pPr algn="just">
              <a:buNone/>
            </a:pPr>
            <a:r>
              <a:rPr lang="en-US" b="0" i="0" dirty="0">
                <a:solidFill>
                  <a:srgbClr val="2F2E2E"/>
                </a:solidFill>
                <a:effectLst/>
                <a:latin typeface="Avenir Next LT Pro (Body)"/>
              </a:rPr>
              <a:t>For those seeking employment in the cyber security industry, a lack of formal work experience can be a significant barrier to entry. Volunteering with Fortify as either a junior or a senior consultant helps you by providing invaluable hands-on work experience.</a:t>
            </a:r>
            <a:endParaRPr lang="en-US" dirty="0">
              <a:solidFill>
                <a:srgbClr val="2F2E2E"/>
              </a:solidFill>
              <a:latin typeface="Avenir Next LT Pro (Body)"/>
            </a:endParaRPr>
          </a:p>
          <a:p>
            <a:pPr algn="just">
              <a:buNone/>
            </a:pPr>
            <a:endParaRPr lang="en-US" dirty="0">
              <a:solidFill>
                <a:srgbClr val="2F2E2E"/>
              </a:solidFill>
              <a:latin typeface="Avenir Next LT Pro (Body)"/>
            </a:endParaRPr>
          </a:p>
          <a:p>
            <a:pPr algn="just">
              <a:buNone/>
            </a:pPr>
            <a:r>
              <a:rPr lang="en-US" dirty="0">
                <a:solidFill>
                  <a:srgbClr val="2F2E2E"/>
                </a:solidFill>
                <a:latin typeface="Avenir Next LT Pro (Body)"/>
              </a:rPr>
              <a:t>We discovered that almost </a:t>
            </a:r>
            <a:r>
              <a:rPr lang="en-US" b="1" dirty="0">
                <a:solidFill>
                  <a:srgbClr val="2F2E2E"/>
                </a:solidFill>
                <a:latin typeface="Avenir Next LT Pro (Body)"/>
              </a:rPr>
              <a:t>more than 90% </a:t>
            </a:r>
            <a:r>
              <a:rPr lang="en-US" dirty="0">
                <a:solidFill>
                  <a:srgbClr val="2F2E2E"/>
                </a:solidFill>
                <a:latin typeface="Avenir Next LT Pro (Body)"/>
              </a:rPr>
              <a:t>of our survey participants believed that </a:t>
            </a:r>
            <a:r>
              <a:rPr lang="en-US" b="1" dirty="0">
                <a:solidFill>
                  <a:srgbClr val="2F2E2E"/>
                </a:solidFill>
                <a:latin typeface="Avenir Next LT Pro (Body)"/>
              </a:rPr>
              <a:t>volunteering would be a great gateway to expanding their industry experience </a:t>
            </a:r>
            <a:r>
              <a:rPr lang="en-US" b="0" i="0" dirty="0">
                <a:solidFill>
                  <a:srgbClr val="2F2E2E"/>
                </a:solidFill>
                <a:effectLst/>
                <a:latin typeface="Avenir Next LT Pro (Body)"/>
              </a:rPr>
              <a:t>all while being able to make a positive social impact on the community.</a:t>
            </a:r>
          </a:p>
          <a:p>
            <a:pPr algn="just">
              <a:buNone/>
            </a:pPr>
            <a:endParaRPr lang="en-US" dirty="0">
              <a:latin typeface="Avenir Next LT Pro (Body)"/>
            </a:endParaRPr>
          </a:p>
        </p:txBody>
      </p:sp>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8" cstate="print">
            <a:extLst>
              <a:ext uri="{BEBA8EAE-BF5A-486C-A8C5-ECC9F3942E4B}">
                <a14:imgProps xmlns:a14="http://schemas.microsoft.com/office/drawing/2010/main">
                  <a14:imgLayer r:embed="rId9">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dirty="0"/>
              <a:t>Presentation Title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256311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Why volunteer?</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5</a:t>
            </a:fld>
            <a:endParaRPr lang="en-US" dirty="0"/>
          </a:p>
        </p:txBody>
      </p:sp>
      <p:pic>
        <p:nvPicPr>
          <p:cNvPr id="1030" name="Picture 6" descr="Forms response chart. Question title: Do you believe smaller organizations tend to be underrepresented and are unable to properly source Cyber/IT guidance?  &#10;. Number of responses: 20 responses.">
            <a:extLst>
              <a:ext uri="{FF2B5EF4-FFF2-40B4-BE49-F238E27FC236}">
                <a16:creationId xmlns:a16="http://schemas.microsoft.com/office/drawing/2014/main" id="{18DB72CE-538E-FB6F-48D3-534A2BCF91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143" y="1828800"/>
            <a:ext cx="9594681" cy="435133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DCC00F4-F314-1E53-8BB0-86E7664D62DE}"/>
              </a:ext>
            </a:extLst>
          </p:cNvPr>
          <p:cNvSpPr txBox="1"/>
          <p:nvPr/>
        </p:nvSpPr>
        <p:spPr>
          <a:xfrm>
            <a:off x="4353845" y="5981699"/>
            <a:ext cx="3115276" cy="369332"/>
          </a:xfrm>
          <a:prstGeom prst="rect">
            <a:avLst/>
          </a:prstGeom>
          <a:noFill/>
        </p:spPr>
        <p:txBody>
          <a:bodyPr wrap="none" rtlCol="0">
            <a:spAutoFit/>
          </a:bodyPr>
          <a:lstStyle/>
          <a:p>
            <a:r>
              <a:rPr lang="en-AU" dirty="0"/>
              <a:t>We do the sourcing for you!</a:t>
            </a:r>
          </a:p>
        </p:txBody>
      </p:sp>
    </p:spTree>
    <p:extLst>
      <p:ext uri="{BB962C8B-B14F-4D97-AF65-F5344CB8AC3E}">
        <p14:creationId xmlns:p14="http://schemas.microsoft.com/office/powerpoint/2010/main" val="164328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577689" y="654050"/>
            <a:ext cx="5250245" cy="2774361"/>
          </a:xfrm>
        </p:spPr>
        <p:txBody>
          <a:bodyPr/>
          <a:lstStyle/>
          <a:p>
            <a:r>
              <a:rPr lang="en-US" dirty="0"/>
              <a:t>Who can help?</a:t>
            </a:r>
          </a:p>
        </p:txBody>
      </p:sp>
      <p:pic>
        <p:nvPicPr>
          <p:cNvPr id="22" name="Picture Placeholder 11" descr="Close-up of skyscrapers">
            <a:extLst>
              <a:ext uri="{FF2B5EF4-FFF2-40B4-BE49-F238E27FC236}">
                <a16:creationId xmlns:a16="http://schemas.microsoft.com/office/drawing/2014/main" id="{02CB0A40-C392-7AEB-F580-EA0981B3CBEC}"/>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rgbClr val="4A5EE6">
              <a:alpha val="87843"/>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rgbClr val="4A5EE6">
              <a:alpha val="7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5" name="Subtitle 4">
            <a:extLst>
              <a:ext uri="{FF2B5EF4-FFF2-40B4-BE49-F238E27FC236}">
                <a16:creationId xmlns:a16="http://schemas.microsoft.com/office/drawing/2014/main" id="{64EEA314-959C-0B3D-A5E9-1D6848AAB950}"/>
              </a:ext>
            </a:extLst>
          </p:cNvPr>
          <p:cNvSpPr txBox="1">
            <a:spLocks/>
          </p:cNvSpPr>
          <p:nvPr/>
        </p:nvSpPr>
        <p:spPr>
          <a:xfrm>
            <a:off x="7024905" y="3500484"/>
            <a:ext cx="4355811" cy="1085641"/>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000" b="0" i="0" kern="1200" cap="all" baseline="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tabLst>
                <a:tab pos="2865755" algn="ctr"/>
                <a:tab pos="5731510" algn="r"/>
              </a:tabLst>
            </a:pPr>
            <a:r>
              <a:rPr lang="en-AU" sz="1100" b="1" dirty="0">
                <a:latin typeface="Calibri" panose="020F0502020204030204" pitchFamily="34" charset="0"/>
                <a:ea typeface="Calibri" panose="020F0502020204030204" pitchFamily="34" charset="0"/>
                <a:cs typeface="Times New Roman" panose="02020603050405020304" pitchFamily="18" charset="0"/>
              </a:rPr>
              <a:t>Are you a graduate, a self-educate IT Professional or even a student? Well, you can STILL be part of the team! We value all years of experience &amp; skills. Register today at </a:t>
            </a:r>
            <a:r>
              <a:rPr lang="en-AU" sz="1100" b="1" dirty="0">
                <a:latin typeface="Calibri" panose="020F0502020204030204" pitchFamily="34" charset="0"/>
                <a:ea typeface="Calibri" panose="020F0502020204030204" pitchFamily="34" charset="0"/>
                <a:cs typeface="Times New Roman" panose="02020603050405020304" pitchFamily="18" charset="0"/>
                <a:hlinkClick r:id="rId7"/>
              </a:rPr>
              <a:t>WWW.FORTIFY.COM.AU</a:t>
            </a:r>
            <a:endParaRPr lang="en-AU" sz="1100" b="1" dirty="0">
              <a:latin typeface="Calibri" panose="020F0502020204030204" pitchFamily="34" charset="0"/>
              <a:ea typeface="Calibri" panose="020F0502020204030204" pitchFamily="34" charset="0"/>
              <a:cs typeface="Times New Roman" panose="02020603050405020304" pitchFamily="18" charset="0"/>
            </a:endParaRPr>
          </a:p>
          <a:p>
            <a:pPr>
              <a:lnSpc>
                <a:spcPct val="100000"/>
              </a:lnSpc>
              <a:tabLst>
                <a:tab pos="2865755" algn="ctr"/>
                <a:tab pos="5731510" algn="r"/>
              </a:tabLst>
            </a:pPr>
            <a:endParaRPr lang="en-AU"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7173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C975-C0D8-5635-3CD4-B28EE3571842}"/>
              </a:ext>
            </a:extLst>
          </p:cNvPr>
          <p:cNvSpPr>
            <a:spLocks noGrp="1"/>
          </p:cNvSpPr>
          <p:nvPr>
            <p:ph type="title"/>
          </p:nvPr>
        </p:nvSpPr>
        <p:spPr/>
        <p:txBody>
          <a:bodyPr/>
          <a:lstStyle/>
          <a:p>
            <a:r>
              <a:rPr lang="en-US" dirty="0"/>
              <a:t>Start where you are. Use what you have. DO WHAT YOU CAN.</a:t>
            </a:r>
          </a:p>
        </p:txBody>
      </p:sp>
      <p:sp>
        <p:nvSpPr>
          <p:cNvPr id="3" name="Subtitle 2">
            <a:extLst>
              <a:ext uri="{FF2B5EF4-FFF2-40B4-BE49-F238E27FC236}">
                <a16:creationId xmlns:a16="http://schemas.microsoft.com/office/drawing/2014/main" id="{B62B6991-4690-5E5C-1B86-4715D2403B3B}"/>
              </a:ext>
            </a:extLst>
          </p:cNvPr>
          <p:cNvSpPr>
            <a:spLocks noGrp="1"/>
          </p:cNvSpPr>
          <p:nvPr>
            <p:ph type="subTitle" idx="1"/>
          </p:nvPr>
        </p:nvSpPr>
        <p:spPr/>
        <p:txBody>
          <a:bodyPr/>
          <a:lstStyle/>
          <a:p>
            <a:r>
              <a:rPr lang="en-US" dirty="0"/>
              <a:t>Arthur Ashe</a:t>
            </a:r>
          </a:p>
        </p:txBody>
      </p:sp>
      <p:sp>
        <p:nvSpPr>
          <p:cNvPr id="16" name="Rectangle 15">
            <a:extLst>
              <a:ext uri="{FF2B5EF4-FFF2-40B4-BE49-F238E27FC236}">
                <a16:creationId xmlns:a16="http://schemas.microsoft.com/office/drawing/2014/main" id="{32FC8D39-E9E2-B0C8-13B1-31595C9896D1}"/>
              </a:ext>
            </a:extLst>
          </p:cNvPr>
          <p:cNvSpPr/>
          <p:nvPr/>
        </p:nvSpPr>
        <p:spPr>
          <a:xfrm>
            <a:off x="560111" y="801377"/>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7" name="Rectangle 16">
            <a:extLst>
              <a:ext uri="{FF2B5EF4-FFF2-40B4-BE49-F238E27FC236}">
                <a16:creationId xmlns:a16="http://schemas.microsoft.com/office/drawing/2014/main" id="{AEC9DCBA-073E-C693-608A-D60E4C7CD5BF}"/>
              </a:ext>
            </a:extLst>
          </p:cNvPr>
          <p:cNvSpPr/>
          <p:nvPr/>
        </p:nvSpPr>
        <p:spPr>
          <a:xfrm>
            <a:off x="9009602" y="1801064"/>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157209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p:txBody>
          <a:bodyPr/>
          <a:lstStyle/>
          <a:p>
            <a:r>
              <a:rPr lang="en-US" dirty="0"/>
              <a:t>Where it all begins</a:t>
            </a:r>
          </a:p>
        </p:txBody>
      </p:sp>
      <p:pic>
        <p:nvPicPr>
          <p:cNvPr id="8" name="Picture Placeholder 7" descr="Upward trend with solid fill">
            <a:extLst>
              <a:ext uri="{FF2B5EF4-FFF2-40B4-BE49-F238E27FC236}">
                <a16:creationId xmlns:a16="http://schemas.microsoft.com/office/drawing/2014/main" id="{D1EEF821-946B-05F6-7AA4-2EB5D46893C1}"/>
              </a:ext>
            </a:extLst>
          </p:cNvPr>
          <p:cNvPicPr>
            <a:picLocks noGrp="1" noChangeAspect="1"/>
          </p:cNvPicPr>
          <p:nvPr>
            <p:ph type="pic" sz="quarter" idx="32"/>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5274" b="5274"/>
          <a:stretch/>
        </p:blipFill>
        <p:spPr/>
      </p:pic>
      <p:sp>
        <p:nvSpPr>
          <p:cNvPr id="13" name="Subtitle 12">
            <a:extLst>
              <a:ext uri="{FF2B5EF4-FFF2-40B4-BE49-F238E27FC236}">
                <a16:creationId xmlns:a16="http://schemas.microsoft.com/office/drawing/2014/main" id="{28CDBA4D-392D-EF87-B0DB-6284C88E13E8}"/>
              </a:ext>
            </a:extLst>
          </p:cNvPr>
          <p:cNvSpPr>
            <a:spLocks noGrp="1"/>
          </p:cNvSpPr>
          <p:nvPr>
            <p:ph type="subTitle" idx="1"/>
          </p:nvPr>
        </p:nvSpPr>
        <p:spPr>
          <a:xfrm>
            <a:off x="667381" y="3029583"/>
            <a:ext cx="2940863" cy="1002007"/>
          </a:xfrm>
        </p:spPr>
        <p:txBody>
          <a:bodyPr/>
          <a:lstStyle/>
          <a:p>
            <a:r>
              <a:rPr lang="en-US" dirty="0"/>
              <a:t>1. We Assess </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844257" y="4053022"/>
            <a:ext cx="2944737" cy="1856712"/>
          </a:xfrm>
        </p:spPr>
        <p:txBody>
          <a:bodyPr/>
          <a:lstStyle/>
          <a:p>
            <a:r>
              <a:rPr lang="en-US" dirty="0"/>
              <a:t>We asses small organizations in the community using a specificized framework.</a:t>
            </a:r>
          </a:p>
          <a:p>
            <a:r>
              <a:rPr lang="en-US" dirty="0"/>
              <a:t>We extract their common threats, weakness and strengths.</a:t>
            </a:r>
          </a:p>
          <a:p>
            <a:r>
              <a:rPr lang="en-US" dirty="0"/>
              <a:t>Now we have a potential client to handover to YOU.</a:t>
            </a:r>
          </a:p>
        </p:txBody>
      </p:sp>
      <p:pic>
        <p:nvPicPr>
          <p:cNvPr id="89" name="Picture Placeholder 8" descr="Cycle with people with solid fill">
            <a:extLst>
              <a:ext uri="{FF2B5EF4-FFF2-40B4-BE49-F238E27FC236}">
                <a16:creationId xmlns:a16="http://schemas.microsoft.com/office/drawing/2014/main" id="{6FDCA5E5-50F1-AB9C-3334-27C4BFC84647}"/>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5335" b="5335"/>
          <a:stretch/>
        </p:blipFill>
        <p:spPr>
          <a:xfrm>
            <a:off x="4899549" y="1815838"/>
            <a:ext cx="1367154" cy="1222013"/>
          </a:xfrm>
        </p:spPr>
      </p:pic>
      <p:sp>
        <p:nvSpPr>
          <p:cNvPr id="39" name="Text Placeholder 38">
            <a:extLst>
              <a:ext uri="{FF2B5EF4-FFF2-40B4-BE49-F238E27FC236}">
                <a16:creationId xmlns:a16="http://schemas.microsoft.com/office/drawing/2014/main" id="{0BF224F1-5D4B-786D-DAC6-9E999EF34BBD}"/>
              </a:ext>
            </a:extLst>
          </p:cNvPr>
          <p:cNvSpPr>
            <a:spLocks noGrp="1"/>
          </p:cNvSpPr>
          <p:nvPr>
            <p:ph type="body" sz="quarter" idx="28"/>
          </p:nvPr>
        </p:nvSpPr>
        <p:spPr>
          <a:xfrm>
            <a:off x="4437682" y="3064120"/>
            <a:ext cx="2940864" cy="988902"/>
          </a:xfrm>
        </p:spPr>
        <p:txBody>
          <a:bodyPr/>
          <a:lstStyle/>
          <a:p>
            <a:r>
              <a:rPr lang="en-US" sz="1800" dirty="0"/>
              <a:t>2.You register</a:t>
            </a:r>
          </a:p>
        </p:txBody>
      </p:sp>
      <p:sp>
        <p:nvSpPr>
          <p:cNvPr id="14" name="Content Placeholder 13">
            <a:extLst>
              <a:ext uri="{FF2B5EF4-FFF2-40B4-BE49-F238E27FC236}">
                <a16:creationId xmlns:a16="http://schemas.microsoft.com/office/drawing/2014/main" id="{0A7D71A8-B372-410F-100C-83EBF28378DA}"/>
              </a:ext>
            </a:extLst>
          </p:cNvPr>
          <p:cNvSpPr>
            <a:spLocks noGrp="1"/>
          </p:cNvSpPr>
          <p:nvPr>
            <p:ph idx="12"/>
          </p:nvPr>
        </p:nvSpPr>
        <p:spPr/>
        <p:txBody>
          <a:bodyPr/>
          <a:lstStyle/>
          <a:p>
            <a:r>
              <a:rPr lang="en-US" dirty="0"/>
              <a:t>We evaluate your skills using our scoring matrix to highlight if you would be the right volunteer.</a:t>
            </a:r>
          </a:p>
          <a:p>
            <a:r>
              <a:rPr lang="en-US" dirty="0"/>
              <a:t>You familiarize yourself with the tasks that need to be complete.</a:t>
            </a:r>
          </a:p>
          <a:p>
            <a:r>
              <a:rPr lang="en-US" dirty="0"/>
              <a:t>You give your feedback and chose if you would like to continue with the selected client.</a:t>
            </a:r>
          </a:p>
        </p:txBody>
      </p:sp>
      <p:pic>
        <p:nvPicPr>
          <p:cNvPr id="86" name="Picture Placeholder 11" descr="Handshake with solid fill">
            <a:extLst>
              <a:ext uri="{FF2B5EF4-FFF2-40B4-BE49-F238E27FC236}">
                <a16:creationId xmlns:a16="http://schemas.microsoft.com/office/drawing/2014/main" id="{EDD89CDE-5716-DC27-2BC3-9D1E02F20966}"/>
              </a:ext>
            </a:extLst>
          </p:cNvPr>
          <p:cNvPicPr>
            <a:picLocks noGrp="1" noChangeAspect="1"/>
          </p:cNvPicPr>
          <p:nvPr>
            <p:ph type="pic" sz="quarter" idx="31"/>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t="5404" b="5404"/>
          <a:stretch/>
        </p:blipFill>
        <p:spPr>
          <a:xfrm>
            <a:off x="8125429" y="1818798"/>
            <a:ext cx="1367154" cy="1222013"/>
          </a:xfrm>
        </p:spPr>
      </p:pic>
      <p:sp>
        <p:nvSpPr>
          <p:cNvPr id="16" name="Text Placeholder 15">
            <a:extLst>
              <a:ext uri="{FF2B5EF4-FFF2-40B4-BE49-F238E27FC236}">
                <a16:creationId xmlns:a16="http://schemas.microsoft.com/office/drawing/2014/main" id="{762BDD5F-A1CB-7807-A241-B23CFAD74EC7}"/>
              </a:ext>
            </a:extLst>
          </p:cNvPr>
          <p:cNvSpPr>
            <a:spLocks noGrp="1"/>
          </p:cNvSpPr>
          <p:nvPr>
            <p:ph type="body" sz="quarter" idx="29"/>
          </p:nvPr>
        </p:nvSpPr>
        <p:spPr>
          <a:xfrm>
            <a:off x="8222892" y="3029583"/>
            <a:ext cx="3468733" cy="988902"/>
          </a:xfrm>
        </p:spPr>
        <p:txBody>
          <a:bodyPr/>
          <a:lstStyle/>
          <a:p>
            <a:r>
              <a:rPr lang="en-US" sz="1800" dirty="0"/>
              <a:t>3. we connect you</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1"/>
          </p:nvPr>
        </p:nvSpPr>
        <p:spPr/>
        <p:txBody>
          <a:bodyPr/>
          <a:lstStyle/>
          <a:p>
            <a:r>
              <a:rPr lang="en-US" dirty="0"/>
              <a:t>We summarize your feedback and all queries.</a:t>
            </a:r>
          </a:p>
          <a:p>
            <a:r>
              <a:rPr lang="en-US" dirty="0"/>
              <a:t>We continue all communication with client.</a:t>
            </a:r>
          </a:p>
          <a:p>
            <a:r>
              <a:rPr lang="en-US" dirty="0"/>
              <a:t>Then we finally connect you. The matchmaking process ends here!</a:t>
            </a:r>
          </a:p>
          <a:p>
            <a:endParaRPr lang="en-US" dirty="0"/>
          </a:p>
          <a:p>
            <a:endParaRPr lang="en-US" dirty="0"/>
          </a:p>
          <a:p>
            <a:endParaRPr lang="en-US" dirty="0"/>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272150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Be involved</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a:lstStyle/>
          <a:p>
            <a:r>
              <a:rPr lang="en-US" dirty="0"/>
              <a:t>At Fortify we believe all organizations should be given the opportunity to understand their online responsibilities and to have access to proper cyber security services. Be part of the change and register today @ </a:t>
            </a:r>
            <a:r>
              <a:rPr lang="en-US" dirty="0">
                <a:hlinkClick r:id="rId3"/>
              </a:rPr>
              <a:t>www.fortify.com.au</a:t>
            </a:r>
            <a:endParaRPr lang="en-US" dirty="0"/>
          </a:p>
          <a:p>
            <a:endParaRPr lang="en-US" dirty="0"/>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4" cstate="print">
            <a:grayscl/>
            <a:extLst>
              <a:ext uri="{BEBA8EAE-BF5A-486C-A8C5-ECC9F3942E4B}">
                <a14:imgProps xmlns:a14="http://schemas.microsoft.com/office/drawing/2010/main">
                  <a14:imgLayer r:embed="rId5">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Tree>
    <p:extLst>
      <p:ext uri="{BB962C8B-B14F-4D97-AF65-F5344CB8AC3E}">
        <p14:creationId xmlns:p14="http://schemas.microsoft.com/office/powerpoint/2010/main" val="427840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Win32.potx" id="{80F03410-3B38-45A0-935B-4BE6FE1E6CFD}" vid="{B74EBAAB-C1F2-42E7-A669-BC3A21FA62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Dark modernist presentation</Template>
  <TotalTime>2419</TotalTime>
  <Words>504</Words>
  <Application>Microsoft Office PowerPoint</Application>
  <PresentationFormat>Widescreen</PresentationFormat>
  <Paragraphs>51</Paragraphs>
  <Slides>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Arial Black</vt:lpstr>
      <vt:lpstr>Avenir Next LT Pro</vt:lpstr>
      <vt:lpstr>Avenir Next LT Pro (Body)</vt:lpstr>
      <vt:lpstr>Calibri</vt:lpstr>
      <vt:lpstr>Gill Sans Ultra Bold</vt:lpstr>
      <vt:lpstr>Office Theme</vt:lpstr>
      <vt:lpstr>Fortify </vt:lpstr>
      <vt:lpstr>Who r we?</vt:lpstr>
      <vt:lpstr>PRIMARY GOALS</vt:lpstr>
      <vt:lpstr>We understand!</vt:lpstr>
      <vt:lpstr>Why volunteer?</vt:lpstr>
      <vt:lpstr>Who can help?</vt:lpstr>
      <vt:lpstr>Start where you are. Use what you have. DO WHAT YOU CAN.</vt:lpstr>
      <vt:lpstr>Where it all begins</vt:lpstr>
      <vt:lpstr>Be involved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Fortify </dc:title>
  <dc:creator>MUHAMMAD KHUDRUJ</dc:creator>
  <cp:lastModifiedBy>MUHAMMAD KHUDRUJ</cp:lastModifiedBy>
  <cp:revision>2</cp:revision>
  <dcterms:created xsi:type="dcterms:W3CDTF">2022-12-08T04:40:13Z</dcterms:created>
  <dcterms:modified xsi:type="dcterms:W3CDTF">2022-12-17T07:33:55Z</dcterms:modified>
</cp:coreProperties>
</file>